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1" r:id="rId1"/>
  </p:sldMasterIdLst>
  <p:notesMasterIdLst>
    <p:notesMasterId r:id="rId31"/>
  </p:notesMasterIdLst>
  <p:sldIdLst>
    <p:sldId id="256" r:id="rId2"/>
    <p:sldId id="257" r:id="rId3"/>
    <p:sldId id="299" r:id="rId4"/>
    <p:sldId id="300" r:id="rId5"/>
    <p:sldId id="301" r:id="rId6"/>
    <p:sldId id="302" r:id="rId7"/>
    <p:sldId id="303" r:id="rId8"/>
    <p:sldId id="304" r:id="rId9"/>
    <p:sldId id="305" r:id="rId10"/>
    <p:sldId id="306" r:id="rId11"/>
    <p:sldId id="307" r:id="rId12"/>
    <p:sldId id="308" r:id="rId13"/>
    <p:sldId id="309" r:id="rId14"/>
    <p:sldId id="310" r:id="rId15"/>
    <p:sldId id="311" r:id="rId16"/>
    <p:sldId id="321" r:id="rId17"/>
    <p:sldId id="312" r:id="rId18"/>
    <p:sldId id="313" r:id="rId19"/>
    <p:sldId id="314" r:id="rId20"/>
    <p:sldId id="315" r:id="rId21"/>
    <p:sldId id="316" r:id="rId22"/>
    <p:sldId id="317" r:id="rId23"/>
    <p:sldId id="318" r:id="rId24"/>
    <p:sldId id="319" r:id="rId25"/>
    <p:sldId id="320" r:id="rId26"/>
    <p:sldId id="322" r:id="rId27"/>
    <p:sldId id="323" r:id="rId28"/>
    <p:sldId id="324" r:id="rId29"/>
    <p:sldId id="325" r:id="rId3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7A8C7F5C-6633-47E7-9AF4-57AB9503972B}">
  <a:tblStyle styleId="{7A8C7F5C-6633-47E7-9AF4-57AB9503972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85409" autoAdjust="0"/>
  </p:normalViewPr>
  <p:slideViewPr>
    <p:cSldViewPr>
      <p:cViewPr>
        <p:scale>
          <a:sx n="102" d="100"/>
          <a:sy n="102" d="100"/>
        </p:scale>
        <p:origin x="-456" y="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jpg>
</file>

<file path=ppt/media/image23.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54537958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889fcc274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889fcc27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1fdc4dfea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1fdc4dfea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subTitle" idx="1"/>
          </p:nvPr>
        </p:nvSpPr>
        <p:spPr>
          <a:xfrm>
            <a:off x="600663" y="3049987"/>
            <a:ext cx="3771000" cy="411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350"/>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a:endParaRPr/>
          </a:p>
        </p:txBody>
      </p:sp>
      <p:sp>
        <p:nvSpPr>
          <p:cNvPr id="11" name="Google Shape;11;p2"/>
          <p:cNvSpPr/>
          <p:nvPr/>
        </p:nvSpPr>
        <p:spPr>
          <a:xfrm>
            <a:off x="8430775" y="0"/>
            <a:ext cx="713100" cy="356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570800" y="980253"/>
            <a:ext cx="3720000" cy="22065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SzPts val="5200"/>
              <a:buFont typeface="Sarala"/>
              <a:buNone/>
              <a:defRPr sz="5200"/>
            </a:lvl1pPr>
            <a:lvl2pPr lvl="1">
              <a:lnSpc>
                <a:spcPct val="90000"/>
              </a:lnSpc>
              <a:spcBef>
                <a:spcPts val="0"/>
              </a:spcBef>
              <a:spcAft>
                <a:spcPts val="0"/>
              </a:spcAft>
              <a:buSzPts val="5200"/>
              <a:buNone/>
              <a:defRPr sz="5200"/>
            </a:lvl2pPr>
            <a:lvl3pPr lvl="2">
              <a:lnSpc>
                <a:spcPct val="90000"/>
              </a:lnSpc>
              <a:spcBef>
                <a:spcPts val="0"/>
              </a:spcBef>
              <a:spcAft>
                <a:spcPts val="0"/>
              </a:spcAft>
              <a:buSzPts val="5200"/>
              <a:buNone/>
              <a:defRPr sz="5200"/>
            </a:lvl3pPr>
            <a:lvl4pPr lvl="3">
              <a:lnSpc>
                <a:spcPct val="90000"/>
              </a:lnSpc>
              <a:spcBef>
                <a:spcPts val="0"/>
              </a:spcBef>
              <a:spcAft>
                <a:spcPts val="0"/>
              </a:spcAft>
              <a:buSzPts val="5200"/>
              <a:buNone/>
              <a:defRPr sz="5200"/>
            </a:lvl4pPr>
            <a:lvl5pPr lvl="4">
              <a:lnSpc>
                <a:spcPct val="90000"/>
              </a:lnSpc>
              <a:spcBef>
                <a:spcPts val="0"/>
              </a:spcBef>
              <a:spcAft>
                <a:spcPts val="0"/>
              </a:spcAft>
              <a:buSzPts val="5200"/>
              <a:buNone/>
              <a:defRPr sz="5200"/>
            </a:lvl5pPr>
            <a:lvl6pPr lvl="5">
              <a:lnSpc>
                <a:spcPct val="90000"/>
              </a:lnSpc>
              <a:spcBef>
                <a:spcPts val="0"/>
              </a:spcBef>
              <a:spcAft>
                <a:spcPts val="0"/>
              </a:spcAft>
              <a:buSzPts val="5200"/>
              <a:buNone/>
              <a:defRPr sz="5200"/>
            </a:lvl6pPr>
            <a:lvl7pPr lvl="6">
              <a:lnSpc>
                <a:spcPct val="90000"/>
              </a:lnSpc>
              <a:spcBef>
                <a:spcPts val="0"/>
              </a:spcBef>
              <a:spcAft>
                <a:spcPts val="0"/>
              </a:spcAft>
              <a:buSzPts val="5200"/>
              <a:buNone/>
              <a:defRPr sz="5200"/>
            </a:lvl7pPr>
            <a:lvl8pPr lvl="7">
              <a:lnSpc>
                <a:spcPct val="90000"/>
              </a:lnSpc>
              <a:spcBef>
                <a:spcPts val="0"/>
              </a:spcBef>
              <a:spcAft>
                <a:spcPts val="0"/>
              </a:spcAft>
              <a:buSzPts val="5200"/>
              <a:buNone/>
              <a:defRPr sz="5200"/>
            </a:lvl8pPr>
            <a:lvl9pPr lvl="8">
              <a:lnSpc>
                <a:spcPct val="90000"/>
              </a:lnSpc>
              <a:spcBef>
                <a:spcPts val="0"/>
              </a:spcBef>
              <a:spcAft>
                <a:spcPts val="0"/>
              </a:spcAft>
              <a:buSzPts val="5200"/>
              <a:buNone/>
              <a:defRPr sz="5200"/>
            </a:lvl9pPr>
          </a:lstStyle>
          <a:p>
            <a:endParaRPr/>
          </a:p>
        </p:txBody>
      </p:sp>
      <p:sp>
        <p:nvSpPr>
          <p:cNvPr id="13" name="Google Shape;13;p2"/>
          <p:cNvSpPr/>
          <p:nvPr/>
        </p:nvSpPr>
        <p:spPr>
          <a:xfrm>
            <a:off x="125" y="4063975"/>
            <a:ext cx="2175600" cy="723600"/>
          </a:xfrm>
          <a:prstGeom prst="rect">
            <a:avLst/>
          </a:prstGeom>
          <a:solidFill>
            <a:srgbClr val="F6B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13225" y="0"/>
            <a:ext cx="4178400" cy="356400"/>
          </a:xfrm>
          <a:prstGeom prst="rect">
            <a:avLst/>
          </a:prstGeom>
          <a:solidFill>
            <a:srgbClr val="F6B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430775" y="0"/>
            <a:ext cx="713100" cy="356400"/>
          </a:xfrm>
          <a:prstGeom prst="rect">
            <a:avLst/>
          </a:prstGeom>
          <a:solidFill>
            <a:srgbClr val="FF7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853800" y="4787100"/>
            <a:ext cx="2290500" cy="356400"/>
          </a:xfrm>
          <a:prstGeom prst="rect">
            <a:avLst/>
          </a:prstGeom>
          <a:solidFill>
            <a:srgbClr val="F6B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accent2"/>
              </a:buClr>
              <a:buSzPts val="1400"/>
              <a:buFont typeface="Lato"/>
              <a:buChar char="●"/>
              <a:defRPr sz="1100"/>
            </a:lvl1pPr>
            <a:lvl2pPr marL="914400" lvl="1" indent="-317500">
              <a:spcBef>
                <a:spcPts val="1600"/>
              </a:spcBef>
              <a:spcAft>
                <a:spcPts val="0"/>
              </a:spcAft>
              <a:buClr>
                <a:srgbClr val="555555"/>
              </a:buClr>
              <a:buSzPts val="1400"/>
              <a:buFont typeface="Lato"/>
              <a:buChar char="○"/>
              <a:defRPr sz="1200"/>
            </a:lvl2pPr>
            <a:lvl3pPr marL="1371600" lvl="2" indent="-317500">
              <a:spcBef>
                <a:spcPts val="1600"/>
              </a:spcBef>
              <a:spcAft>
                <a:spcPts val="0"/>
              </a:spcAft>
              <a:buClr>
                <a:srgbClr val="555555"/>
              </a:buClr>
              <a:buSzPts val="1400"/>
              <a:buFont typeface="Lato"/>
              <a:buChar char="■"/>
              <a:defRPr sz="1200"/>
            </a:lvl3pPr>
            <a:lvl4pPr marL="1828800" lvl="3" indent="-317500">
              <a:spcBef>
                <a:spcPts val="1600"/>
              </a:spcBef>
              <a:spcAft>
                <a:spcPts val="0"/>
              </a:spcAft>
              <a:buClr>
                <a:srgbClr val="555555"/>
              </a:buClr>
              <a:buSzPts val="1400"/>
              <a:buFont typeface="Lato"/>
              <a:buChar char="●"/>
              <a:defRPr sz="1200"/>
            </a:lvl4pPr>
            <a:lvl5pPr marL="2286000" lvl="4" indent="-317500">
              <a:spcBef>
                <a:spcPts val="1600"/>
              </a:spcBef>
              <a:spcAft>
                <a:spcPts val="0"/>
              </a:spcAft>
              <a:buClr>
                <a:srgbClr val="555555"/>
              </a:buClr>
              <a:buSzPts val="1400"/>
              <a:buFont typeface="Lato"/>
              <a:buChar char="○"/>
              <a:defRPr sz="1200"/>
            </a:lvl5pPr>
            <a:lvl6pPr marL="2743200" lvl="5" indent="-317500">
              <a:spcBef>
                <a:spcPts val="1600"/>
              </a:spcBef>
              <a:spcAft>
                <a:spcPts val="0"/>
              </a:spcAft>
              <a:buClr>
                <a:srgbClr val="555555"/>
              </a:buClr>
              <a:buSzPts val="1400"/>
              <a:buFont typeface="Lato"/>
              <a:buChar char="■"/>
              <a:defRPr sz="1200"/>
            </a:lvl6pPr>
            <a:lvl7pPr marL="3200400" lvl="6" indent="-317500">
              <a:spcBef>
                <a:spcPts val="1600"/>
              </a:spcBef>
              <a:spcAft>
                <a:spcPts val="0"/>
              </a:spcAft>
              <a:buClr>
                <a:srgbClr val="555555"/>
              </a:buClr>
              <a:buSzPts val="1400"/>
              <a:buFont typeface="Lato"/>
              <a:buChar char="●"/>
              <a:defRPr sz="1200"/>
            </a:lvl7pPr>
            <a:lvl8pPr marL="3657600" lvl="7" indent="-317500">
              <a:spcBef>
                <a:spcPts val="1600"/>
              </a:spcBef>
              <a:spcAft>
                <a:spcPts val="0"/>
              </a:spcAft>
              <a:buClr>
                <a:srgbClr val="555555"/>
              </a:buClr>
              <a:buSzPts val="1400"/>
              <a:buFont typeface="Lato"/>
              <a:buChar char="○"/>
              <a:defRPr sz="1200"/>
            </a:lvl8pPr>
            <a:lvl9pPr marL="4114800" lvl="8" indent="-317500">
              <a:spcBef>
                <a:spcPts val="1600"/>
              </a:spcBef>
              <a:spcAft>
                <a:spcPts val="1600"/>
              </a:spcAft>
              <a:buClr>
                <a:srgbClr val="555555"/>
              </a:buClr>
              <a:buSzPts val="1400"/>
              <a:buFont typeface="Lato"/>
              <a:buChar char="■"/>
              <a:defRPr sz="1200"/>
            </a:lvl9pPr>
          </a:lstStyle>
          <a:p>
            <a:endParaRPr/>
          </a:p>
        </p:txBody>
      </p:sp>
      <p:sp>
        <p:nvSpPr>
          <p:cNvPr id="27" name="Google Shape;27;p4"/>
          <p:cNvSpPr/>
          <p:nvPr/>
        </p:nvSpPr>
        <p:spPr>
          <a:xfrm>
            <a:off x="0" y="0"/>
            <a:ext cx="713100" cy="723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0" y="4807300"/>
            <a:ext cx="9144000" cy="35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txBox="1">
            <a:spLocks noGrp="1"/>
          </p:cNvSpPr>
          <p:nvPr>
            <p:ph type="title"/>
          </p:nvPr>
        </p:nvSpPr>
        <p:spPr>
          <a:xfrm>
            <a:off x="596975" y="655216"/>
            <a:ext cx="79500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
        <p:nvSpPr>
          <p:cNvPr id="30" name="Google Shape;30;p4"/>
          <p:cNvSpPr/>
          <p:nvPr/>
        </p:nvSpPr>
        <p:spPr>
          <a:xfrm>
            <a:off x="8430900" y="719350"/>
            <a:ext cx="713100" cy="723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txBox="1">
            <a:spLocks noGrp="1"/>
          </p:cNvSpPr>
          <p:nvPr>
            <p:ph type="title"/>
          </p:nvPr>
        </p:nvSpPr>
        <p:spPr>
          <a:xfrm>
            <a:off x="596975" y="655216"/>
            <a:ext cx="79500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
        <p:nvSpPr>
          <p:cNvPr id="59" name="Google Shape;59;p10"/>
          <p:cNvSpPr/>
          <p:nvPr/>
        </p:nvSpPr>
        <p:spPr>
          <a:xfrm>
            <a:off x="2290350" y="2212200"/>
            <a:ext cx="4563600" cy="719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0"/>
          <p:cNvSpPr/>
          <p:nvPr/>
        </p:nvSpPr>
        <p:spPr>
          <a:xfrm>
            <a:off x="-8425" y="2212200"/>
            <a:ext cx="721500" cy="719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0"/>
          <p:cNvSpPr/>
          <p:nvPr/>
        </p:nvSpPr>
        <p:spPr>
          <a:xfrm>
            <a:off x="8428075" y="2212200"/>
            <a:ext cx="721500" cy="719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Sarala"/>
              <a:buNone/>
              <a:defRPr sz="3500" b="1">
                <a:solidFill>
                  <a:schemeClr val="dk1"/>
                </a:solidFill>
                <a:latin typeface="Sarala"/>
                <a:ea typeface="Sarala"/>
                <a:cs typeface="Sarala"/>
                <a:sym typeface="Sarala"/>
              </a:defRPr>
            </a:lvl1pPr>
            <a:lvl2pPr lvl="1">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2pPr>
            <a:lvl3pPr lvl="2">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3pPr>
            <a:lvl4pPr lvl="3">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4pPr>
            <a:lvl5pPr lvl="4">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5pPr>
            <a:lvl6pPr lvl="5">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6pPr>
            <a:lvl7pPr lvl="6">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7pPr>
            <a:lvl8pPr lvl="7">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8pPr>
            <a:lvl9pPr lvl="8">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6" r:id="rId3"/>
    <p:sldLayoutId id="2147483658"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6"/>
          <p:cNvSpPr/>
          <p:nvPr/>
        </p:nvSpPr>
        <p:spPr>
          <a:xfrm>
            <a:off x="125" y="4063975"/>
            <a:ext cx="2175600" cy="723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txBox="1">
            <a:spLocks noGrp="1"/>
          </p:cNvSpPr>
          <p:nvPr>
            <p:ph type="ctrTitle"/>
          </p:nvPr>
        </p:nvSpPr>
        <p:spPr>
          <a:xfrm>
            <a:off x="570800" y="980253"/>
            <a:ext cx="3720000" cy="220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smtClean="0"/>
              <a:t>VETERINARY AND PETS MANAGEMENT SYSTEM</a:t>
            </a:r>
            <a:endParaRPr sz="4000" dirty="0">
              <a:solidFill>
                <a:schemeClr val="lt1"/>
              </a:solidFill>
            </a:endParaRPr>
          </a:p>
        </p:txBody>
      </p:sp>
      <p:sp>
        <p:nvSpPr>
          <p:cNvPr id="196" name="Google Shape;196;p26"/>
          <p:cNvSpPr txBox="1">
            <a:spLocks noGrp="1"/>
          </p:cNvSpPr>
          <p:nvPr>
            <p:ph type="subTitle" idx="1"/>
          </p:nvPr>
        </p:nvSpPr>
        <p:spPr>
          <a:xfrm>
            <a:off x="600663" y="3049987"/>
            <a:ext cx="3771000" cy="41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presentation begins</a:t>
            </a:r>
            <a:endParaRPr/>
          </a:p>
        </p:txBody>
      </p:sp>
      <p:pic>
        <p:nvPicPr>
          <p:cNvPr id="1026" name="Picture 2" descr="Premium Vector | Cute petshop logo with cat and do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339502"/>
            <a:ext cx="4499992" cy="444807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TABLE DESIGN</a:t>
            </a:r>
            <a:endParaRPr dirty="0">
              <a:solidFill>
                <a:schemeClr val="accent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8010" b="36327"/>
          <a:stretch/>
        </p:blipFill>
        <p:spPr>
          <a:xfrm>
            <a:off x="323528" y="915566"/>
            <a:ext cx="8064896" cy="3744416"/>
          </a:xfrm>
          <a:prstGeom prst="rect">
            <a:avLst/>
          </a:prstGeom>
        </p:spPr>
      </p:pic>
    </p:spTree>
    <p:extLst>
      <p:ext uri="{BB962C8B-B14F-4D97-AF65-F5344CB8AC3E}">
        <p14:creationId xmlns:p14="http://schemas.microsoft.com/office/powerpoint/2010/main" val="493357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TABLE DESIGN</a:t>
            </a:r>
            <a:endParaRPr dirty="0">
              <a:solidFill>
                <a:schemeClr val="accent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7593" b="38322"/>
          <a:stretch/>
        </p:blipFill>
        <p:spPr>
          <a:xfrm>
            <a:off x="611560" y="915566"/>
            <a:ext cx="7632848" cy="3744416"/>
          </a:xfrm>
          <a:prstGeom prst="rect">
            <a:avLst/>
          </a:prstGeom>
        </p:spPr>
      </p:pic>
    </p:spTree>
    <p:extLst>
      <p:ext uri="{BB962C8B-B14F-4D97-AF65-F5344CB8AC3E}">
        <p14:creationId xmlns:p14="http://schemas.microsoft.com/office/powerpoint/2010/main" val="493357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TABLE DESIGN</a:t>
            </a:r>
            <a:endParaRPr dirty="0">
              <a:solidFill>
                <a:schemeClr val="accent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8665" b="47211"/>
          <a:stretch/>
        </p:blipFill>
        <p:spPr>
          <a:xfrm>
            <a:off x="755576" y="915566"/>
            <a:ext cx="7200800" cy="3528392"/>
          </a:xfrm>
          <a:prstGeom prst="rect">
            <a:avLst/>
          </a:prstGeom>
        </p:spPr>
      </p:pic>
    </p:spTree>
    <p:extLst>
      <p:ext uri="{BB962C8B-B14F-4D97-AF65-F5344CB8AC3E}">
        <p14:creationId xmlns:p14="http://schemas.microsoft.com/office/powerpoint/2010/main" val="493357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TABLE DESIGN</a:t>
            </a:r>
            <a:endParaRPr dirty="0">
              <a:solidFill>
                <a:schemeClr val="accent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8965" b="41768"/>
          <a:stretch/>
        </p:blipFill>
        <p:spPr>
          <a:xfrm>
            <a:off x="683568" y="843558"/>
            <a:ext cx="7632848" cy="3744416"/>
          </a:xfrm>
          <a:prstGeom prst="rect">
            <a:avLst/>
          </a:prstGeom>
        </p:spPr>
      </p:pic>
    </p:spTree>
    <p:extLst>
      <p:ext uri="{BB962C8B-B14F-4D97-AF65-F5344CB8AC3E}">
        <p14:creationId xmlns:p14="http://schemas.microsoft.com/office/powerpoint/2010/main" val="4933579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TABLE DESIGN</a:t>
            </a:r>
            <a:endParaRPr dirty="0">
              <a:solidFill>
                <a:schemeClr val="accent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9252" b="24354"/>
          <a:stretch/>
        </p:blipFill>
        <p:spPr>
          <a:xfrm>
            <a:off x="1187624" y="987574"/>
            <a:ext cx="6624736" cy="3600400"/>
          </a:xfrm>
          <a:prstGeom prst="rect">
            <a:avLst/>
          </a:prstGeom>
        </p:spPr>
      </p:pic>
    </p:spTree>
    <p:extLst>
      <p:ext uri="{BB962C8B-B14F-4D97-AF65-F5344CB8AC3E}">
        <p14:creationId xmlns:p14="http://schemas.microsoft.com/office/powerpoint/2010/main" val="4933579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TABLE DESIGN</a:t>
            </a:r>
            <a:endParaRPr dirty="0">
              <a:solidFill>
                <a:schemeClr val="accent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9923" b="58821"/>
          <a:stretch/>
        </p:blipFill>
        <p:spPr>
          <a:xfrm>
            <a:off x="899592" y="915566"/>
            <a:ext cx="6912768" cy="3528392"/>
          </a:xfrm>
          <a:prstGeom prst="rect">
            <a:avLst/>
          </a:prstGeom>
        </p:spPr>
      </p:pic>
    </p:spTree>
    <p:extLst>
      <p:ext uri="{BB962C8B-B14F-4D97-AF65-F5344CB8AC3E}">
        <p14:creationId xmlns:p14="http://schemas.microsoft.com/office/powerpoint/2010/main" val="4933579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
            </a:r>
            <a:br>
              <a:rPr lang="en-US" dirty="0" smtClean="0">
                <a:solidFill>
                  <a:schemeClr val="accent1"/>
                </a:solidFill>
              </a:rPr>
            </a:br>
            <a:r>
              <a:rPr lang="en-US" dirty="0">
                <a:solidFill>
                  <a:schemeClr val="accent1"/>
                </a:solidFill>
              </a:rPr>
              <a:t/>
            </a:r>
            <a:br>
              <a:rPr lang="en-US" dirty="0">
                <a:solidFill>
                  <a:schemeClr val="accent1"/>
                </a:solidFill>
              </a:rPr>
            </a:br>
            <a:r>
              <a:rPr lang="en-US" dirty="0" smtClean="0">
                <a:solidFill>
                  <a:schemeClr val="accent1"/>
                </a:solidFill>
              </a:rPr>
              <a:t/>
            </a:r>
            <a:br>
              <a:rPr lang="en-US" dirty="0" smtClean="0">
                <a:solidFill>
                  <a:schemeClr val="accent1"/>
                </a:solidFill>
              </a:rPr>
            </a:br>
            <a:r>
              <a:rPr lang="en-US" dirty="0">
                <a:solidFill>
                  <a:schemeClr val="accent1"/>
                </a:solidFill>
              </a:rPr>
              <a:t/>
            </a:r>
            <a:br>
              <a:rPr lang="en-US" dirty="0">
                <a:solidFill>
                  <a:schemeClr val="accent1"/>
                </a:solidFill>
              </a:rPr>
            </a:br>
            <a:r>
              <a:rPr lang="en-US" dirty="0" smtClean="0">
                <a:solidFill>
                  <a:schemeClr val="accent1"/>
                </a:solidFill>
              </a:rPr>
              <a:t/>
            </a:r>
            <a:br>
              <a:rPr lang="en-US" dirty="0" smtClean="0">
                <a:solidFill>
                  <a:schemeClr val="accent1"/>
                </a:solidFill>
              </a:rPr>
            </a:br>
            <a:r>
              <a:rPr lang="en-US" dirty="0">
                <a:solidFill>
                  <a:schemeClr val="accent1"/>
                </a:solidFill>
              </a:rPr>
              <a:t/>
            </a:r>
            <a:br>
              <a:rPr lang="en-US" dirty="0">
                <a:solidFill>
                  <a:schemeClr val="accent1"/>
                </a:solidFill>
              </a:rPr>
            </a:br>
            <a:r>
              <a:rPr lang="en-US" dirty="0" smtClean="0">
                <a:solidFill>
                  <a:schemeClr val="accent1"/>
                </a:solidFill>
              </a:rPr>
              <a:t>UML DIAGRAMS</a:t>
            </a:r>
            <a:endParaRPr dirty="0">
              <a:solidFill>
                <a:schemeClr val="accent1"/>
              </a:solidFill>
            </a:endParaRPr>
          </a:p>
        </p:txBody>
      </p:sp>
    </p:spTree>
    <p:extLst>
      <p:ext uri="{BB962C8B-B14F-4D97-AF65-F5344CB8AC3E}">
        <p14:creationId xmlns:p14="http://schemas.microsoft.com/office/powerpoint/2010/main" val="3936602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CLASS DIAGRAM</a:t>
            </a:r>
            <a:endParaRPr dirty="0">
              <a:solidFill>
                <a:schemeClr val="accent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688" y="771550"/>
            <a:ext cx="5688632" cy="3939902"/>
          </a:xfrm>
          <a:prstGeom prst="rect">
            <a:avLst/>
          </a:prstGeom>
        </p:spPr>
      </p:pic>
    </p:spTree>
    <p:extLst>
      <p:ext uri="{BB962C8B-B14F-4D97-AF65-F5344CB8AC3E}">
        <p14:creationId xmlns:p14="http://schemas.microsoft.com/office/powerpoint/2010/main" val="37733757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ACTIVITY DIAGRAM</a:t>
            </a:r>
            <a:endParaRPr dirty="0">
              <a:solidFill>
                <a:schemeClr val="accent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5736" y="843558"/>
            <a:ext cx="5256584" cy="3888432"/>
          </a:xfrm>
          <a:prstGeom prst="rect">
            <a:avLst/>
          </a:prstGeom>
        </p:spPr>
      </p:pic>
    </p:spTree>
    <p:extLst>
      <p:ext uri="{BB962C8B-B14F-4D97-AF65-F5344CB8AC3E}">
        <p14:creationId xmlns:p14="http://schemas.microsoft.com/office/powerpoint/2010/main" val="37733757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COMPONENT DIAGRAM</a:t>
            </a:r>
            <a:endParaRPr dirty="0">
              <a:solidFill>
                <a:schemeClr val="accent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9712" y="915566"/>
            <a:ext cx="5256584" cy="3888432"/>
          </a:xfrm>
          <a:prstGeom prst="rect">
            <a:avLst/>
          </a:prstGeom>
        </p:spPr>
      </p:pic>
    </p:spTree>
    <p:extLst>
      <p:ext uri="{BB962C8B-B14F-4D97-AF65-F5344CB8AC3E}">
        <p14:creationId xmlns:p14="http://schemas.microsoft.com/office/powerpoint/2010/main" val="3773375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r>
              <a:rPr lang="en-US" b="1" u="sng" dirty="0"/>
              <a:t> ABSTRACT</a:t>
            </a:r>
            <a:endParaRPr lang="en-IN" dirty="0"/>
          </a:p>
          <a:p>
            <a:pPr marL="139700" indent="0">
              <a:buNone/>
            </a:pPr>
            <a:r>
              <a:rPr lang="en-IN" dirty="0"/>
              <a:t> </a:t>
            </a:r>
          </a:p>
          <a:p>
            <a:pPr marL="139700" indent="0">
              <a:buNone/>
            </a:pPr>
            <a:r>
              <a:rPr lang="en-IN" dirty="0"/>
              <a:t>This </a:t>
            </a:r>
            <a:r>
              <a:rPr lang="en-IN" b="1" dirty="0"/>
              <a:t>Veterinary and Pets Management System</a:t>
            </a:r>
            <a:r>
              <a:rPr lang="en-IN" dirty="0"/>
              <a:t> was designed to performed in systematic through its function requirement. The management of pet shop  the Showing of available products and user can add it cart .</a:t>
            </a:r>
          </a:p>
          <a:p>
            <a:pPr marL="139700" indent="0">
              <a:buNone/>
            </a:pPr>
            <a:r>
              <a:rPr lang="en-IN" dirty="0"/>
              <a:t> </a:t>
            </a:r>
          </a:p>
          <a:p>
            <a:pPr marL="139700" indent="0">
              <a:buNone/>
            </a:pPr>
            <a:r>
              <a:rPr lang="en-IN" dirty="0"/>
              <a:t>First, the pet must be registered before having any services. Any piece of information about the pets must be correct and organized to avoid any problem to be in countered like the bad feedback from the customer.</a:t>
            </a:r>
          </a:p>
          <a:p>
            <a:pPr marL="139700" indent="0">
              <a:buNone/>
            </a:pPr>
            <a:r>
              <a:rPr lang="en-IN" dirty="0"/>
              <a:t> </a:t>
            </a:r>
          </a:p>
          <a:p>
            <a:pPr marL="139700" indent="0">
              <a:buNone/>
            </a:pPr>
            <a:r>
              <a:rPr lang="en-IN" dirty="0"/>
              <a:t>Second, The user can book an appointment for taking insulin for pets . The user can book for the available doctor and doctor can view the appointment status and the approving the </a:t>
            </a:r>
            <a:r>
              <a:rPr lang="en-IN" dirty="0" err="1"/>
              <a:t>appointment.the</a:t>
            </a:r>
            <a:r>
              <a:rPr lang="en-IN" dirty="0"/>
              <a:t> client must register with his </a:t>
            </a:r>
            <a:r>
              <a:rPr lang="en-IN" dirty="0" err="1"/>
              <a:t>name,address</a:t>
            </a:r>
            <a:r>
              <a:rPr lang="en-IN" dirty="0"/>
              <a:t> and pet name and </a:t>
            </a:r>
            <a:r>
              <a:rPr lang="en-IN" dirty="0" err="1"/>
              <a:t>etc..the</a:t>
            </a:r>
            <a:r>
              <a:rPr lang="en-IN" dirty="0"/>
              <a:t> doctor also must also register with it. </a:t>
            </a:r>
          </a:p>
          <a:p>
            <a:pPr marL="139700" indent="0">
              <a:buNone/>
            </a:pPr>
            <a:r>
              <a:rPr lang="en-IN" dirty="0"/>
              <a:t> </a:t>
            </a:r>
          </a:p>
          <a:p>
            <a:pPr marL="139700" indent="0">
              <a:buNone/>
            </a:pPr>
            <a:r>
              <a:rPr lang="en-IN" dirty="0"/>
              <a:t>The purpose of this system is to transact and deals with a nice and easier way by simply gathering information from the customer. It also helps to every individual by searching for the information needed.</a:t>
            </a:r>
            <a:endParaRPr dirty="0"/>
          </a:p>
        </p:txBody>
      </p:sp>
      <p:sp>
        <p:nvSpPr>
          <p:cNvPr id="203" name="Google Shape;203;p27"/>
          <p:cNvSpPr txBox="1">
            <a:spLocks noGrp="1"/>
          </p:cNvSpPr>
          <p:nvPr>
            <p:ph type="title"/>
          </p:nvPr>
        </p:nvSpPr>
        <p:spPr>
          <a:xfrm>
            <a:off x="596975" y="655216"/>
            <a:ext cx="7950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Abstract</a:t>
            </a:r>
            <a:endParaRPr dirty="0">
              <a:solidFill>
                <a:schemeClr val="accen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DEPLOYEMENT DIAGRAM</a:t>
            </a:r>
            <a:endParaRPr dirty="0">
              <a:solidFill>
                <a:schemeClr val="accent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3648" y="915566"/>
            <a:ext cx="6192688" cy="3816424"/>
          </a:xfrm>
          <a:prstGeom prst="rect">
            <a:avLst/>
          </a:prstGeom>
        </p:spPr>
      </p:pic>
    </p:spTree>
    <p:extLst>
      <p:ext uri="{BB962C8B-B14F-4D97-AF65-F5344CB8AC3E}">
        <p14:creationId xmlns:p14="http://schemas.microsoft.com/office/powerpoint/2010/main" val="37733757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OBJECT DIAGRAM</a:t>
            </a:r>
            <a:endParaRPr dirty="0">
              <a:solidFill>
                <a:schemeClr val="accent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771550"/>
            <a:ext cx="6192688" cy="3960440"/>
          </a:xfrm>
          <a:prstGeom prst="rect">
            <a:avLst/>
          </a:prstGeom>
        </p:spPr>
      </p:pic>
    </p:spTree>
    <p:extLst>
      <p:ext uri="{BB962C8B-B14F-4D97-AF65-F5344CB8AC3E}">
        <p14:creationId xmlns:p14="http://schemas.microsoft.com/office/powerpoint/2010/main" val="37733757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SEQUENCE DIAGRAM</a:t>
            </a:r>
            <a:endParaRPr dirty="0">
              <a:solidFill>
                <a:schemeClr val="accent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7664" y="915566"/>
            <a:ext cx="5832648" cy="3672408"/>
          </a:xfrm>
          <a:prstGeom prst="rect">
            <a:avLst/>
          </a:prstGeom>
        </p:spPr>
      </p:pic>
    </p:spTree>
    <p:extLst>
      <p:ext uri="{BB962C8B-B14F-4D97-AF65-F5344CB8AC3E}">
        <p14:creationId xmlns:p14="http://schemas.microsoft.com/office/powerpoint/2010/main" val="37733757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STATE DIAGRAM</a:t>
            </a:r>
            <a:endParaRPr dirty="0">
              <a:solidFill>
                <a:schemeClr val="accent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688" y="843558"/>
            <a:ext cx="5760640" cy="3888432"/>
          </a:xfrm>
          <a:prstGeom prst="rect">
            <a:avLst/>
          </a:prstGeom>
        </p:spPr>
      </p:pic>
    </p:spTree>
    <p:extLst>
      <p:ext uri="{BB962C8B-B14F-4D97-AF65-F5344CB8AC3E}">
        <p14:creationId xmlns:p14="http://schemas.microsoft.com/office/powerpoint/2010/main" val="37733757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USECASE</a:t>
            </a:r>
            <a:r>
              <a:rPr lang="en-US" dirty="0" smtClean="0">
                <a:solidFill>
                  <a:schemeClr val="accent1"/>
                </a:solidFill>
              </a:rPr>
              <a:t> DIAGRAM</a:t>
            </a:r>
            <a:endParaRPr dirty="0">
              <a:solidFill>
                <a:schemeClr val="accent1"/>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688" y="900112"/>
            <a:ext cx="5616624" cy="3831878"/>
          </a:xfrm>
          <a:prstGeom prst="rect">
            <a:avLst/>
          </a:prstGeom>
        </p:spPr>
      </p:pic>
    </p:spTree>
    <p:extLst>
      <p:ext uri="{BB962C8B-B14F-4D97-AF65-F5344CB8AC3E}">
        <p14:creationId xmlns:p14="http://schemas.microsoft.com/office/powerpoint/2010/main" val="35517357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USECASE</a:t>
            </a:r>
            <a:r>
              <a:rPr lang="en-US" dirty="0" smtClean="0">
                <a:solidFill>
                  <a:schemeClr val="accent1"/>
                </a:solidFill>
              </a:rPr>
              <a:t> DIAGRAM</a:t>
            </a:r>
            <a:endParaRPr dirty="0">
              <a:solidFill>
                <a:schemeClr val="accent1"/>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688" y="900112"/>
            <a:ext cx="5616624" cy="3831878"/>
          </a:xfrm>
          <a:prstGeom prst="rect">
            <a:avLst/>
          </a:prstGeom>
        </p:spPr>
      </p:pic>
    </p:spTree>
    <p:extLst>
      <p:ext uri="{BB962C8B-B14F-4D97-AF65-F5344CB8AC3E}">
        <p14:creationId xmlns:p14="http://schemas.microsoft.com/office/powerpoint/2010/main" val="42148650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
            </a:r>
            <a:br>
              <a:rPr lang="en-US" dirty="0" smtClean="0">
                <a:solidFill>
                  <a:schemeClr val="accent1"/>
                </a:solidFill>
              </a:rPr>
            </a:br>
            <a:r>
              <a:rPr lang="en-US" dirty="0">
                <a:solidFill>
                  <a:schemeClr val="accent1"/>
                </a:solidFill>
              </a:rPr>
              <a:t/>
            </a:r>
            <a:br>
              <a:rPr lang="en-US" dirty="0">
                <a:solidFill>
                  <a:schemeClr val="accent1"/>
                </a:solidFill>
              </a:rPr>
            </a:br>
            <a:r>
              <a:rPr lang="en-US" dirty="0" smtClean="0">
                <a:solidFill>
                  <a:schemeClr val="accent1"/>
                </a:solidFill>
              </a:rPr>
              <a:t/>
            </a:r>
            <a:br>
              <a:rPr lang="en-US" dirty="0" smtClean="0">
                <a:solidFill>
                  <a:schemeClr val="accent1"/>
                </a:solidFill>
              </a:rPr>
            </a:br>
            <a:r>
              <a:rPr lang="en-US" dirty="0">
                <a:solidFill>
                  <a:schemeClr val="accent1"/>
                </a:solidFill>
              </a:rPr>
              <a:t/>
            </a:r>
            <a:br>
              <a:rPr lang="en-US" dirty="0">
                <a:solidFill>
                  <a:schemeClr val="accent1"/>
                </a:solidFill>
              </a:rPr>
            </a:br>
            <a:r>
              <a:rPr lang="en-US" dirty="0" smtClean="0">
                <a:solidFill>
                  <a:schemeClr val="accent1"/>
                </a:solidFill>
              </a:rPr>
              <a:t/>
            </a:r>
            <a:br>
              <a:rPr lang="en-US" dirty="0" smtClean="0">
                <a:solidFill>
                  <a:schemeClr val="accent1"/>
                </a:solidFill>
              </a:rPr>
            </a:br>
            <a:r>
              <a:rPr lang="en-US" dirty="0">
                <a:solidFill>
                  <a:schemeClr val="accent1"/>
                </a:solidFill>
              </a:rPr>
              <a:t/>
            </a:r>
            <a:br>
              <a:rPr lang="en-US" dirty="0">
                <a:solidFill>
                  <a:schemeClr val="accent1"/>
                </a:solidFill>
              </a:rPr>
            </a:br>
            <a:r>
              <a:rPr lang="en-US" dirty="0" smtClean="0">
                <a:solidFill>
                  <a:schemeClr val="accent1"/>
                </a:solidFill>
              </a:rPr>
              <a:t>PROTOTYPE USING FIGMA</a:t>
            </a:r>
            <a:endParaRPr dirty="0">
              <a:solidFill>
                <a:schemeClr val="accent1"/>
              </a:solidFill>
            </a:endParaRPr>
          </a:p>
        </p:txBody>
      </p:sp>
    </p:spTree>
    <p:extLst>
      <p:ext uri="{BB962C8B-B14F-4D97-AF65-F5344CB8AC3E}">
        <p14:creationId xmlns:p14="http://schemas.microsoft.com/office/powerpoint/2010/main" val="13222208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a:t>
            </a:r>
            <a:endParaRPr dirty="0">
              <a:solidFill>
                <a:schemeClr val="accent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5696" y="195486"/>
            <a:ext cx="5040560" cy="4536504"/>
          </a:xfrm>
          <a:prstGeom prst="rect">
            <a:avLst/>
          </a:prstGeom>
        </p:spPr>
      </p:pic>
    </p:spTree>
    <p:extLst>
      <p:ext uri="{BB962C8B-B14F-4D97-AF65-F5344CB8AC3E}">
        <p14:creationId xmlns:p14="http://schemas.microsoft.com/office/powerpoint/2010/main" val="10909636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a:t>
            </a:r>
            <a:endParaRPr dirty="0">
              <a:solidFill>
                <a:schemeClr val="accent1"/>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502" y="123478"/>
            <a:ext cx="5976664" cy="4536504"/>
          </a:xfrm>
          <a:prstGeom prst="rect">
            <a:avLst/>
          </a:prstGeom>
        </p:spPr>
      </p:pic>
    </p:spTree>
    <p:extLst>
      <p:ext uri="{BB962C8B-B14F-4D97-AF65-F5344CB8AC3E}">
        <p14:creationId xmlns:p14="http://schemas.microsoft.com/office/powerpoint/2010/main" val="4274853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a:t>
            </a:r>
            <a:endParaRPr dirty="0">
              <a:solidFill>
                <a:schemeClr val="accent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3648" y="123478"/>
            <a:ext cx="6264696" cy="4659982"/>
          </a:xfrm>
          <a:prstGeom prst="rect">
            <a:avLst/>
          </a:prstGeom>
        </p:spPr>
      </p:pic>
    </p:spTree>
    <p:extLst>
      <p:ext uri="{BB962C8B-B14F-4D97-AF65-F5344CB8AC3E}">
        <p14:creationId xmlns:p14="http://schemas.microsoft.com/office/powerpoint/2010/main" val="2478856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r>
              <a:rPr lang="en-US" dirty="0"/>
              <a:t>A database is an organized mechanism that has the capability of storing information through which a user can retrieve stored information in an effective and efficient manner. The data is the purpose of any database and must be protected.</a:t>
            </a:r>
            <a:endParaRPr lang="en-IN" dirty="0"/>
          </a:p>
          <a:p>
            <a:r>
              <a:rPr lang="en-US" dirty="0"/>
              <a:t>The database design is a two level process. In the first step, user requirements are gathered together and a database is designed which will meet these requirements as clearly as possible. This step is called Information Level Design and it is taken independent of any individual DBMS.</a:t>
            </a:r>
            <a:endParaRPr lang="en-IN" dirty="0"/>
          </a:p>
          <a:p>
            <a:r>
              <a:rPr lang="en-US" dirty="0"/>
              <a:t>In the second step, this Information level design is transferred into a design for the specific DBMS that will be used to implement the system in question. This step is called Physical Level Design, concerned with the characteristics of the specific DBMS that will be used. A database design runs parallel with the system design. The organization of the data in the database is aimed to achieve the following two major objectives.</a:t>
            </a:r>
            <a:endParaRPr lang="en-IN" dirty="0"/>
          </a:p>
          <a:p>
            <a:pPr lvl="2"/>
            <a:r>
              <a:rPr lang="en-US" dirty="0"/>
              <a:t>Data Integrity</a:t>
            </a:r>
            <a:endParaRPr lang="en-IN" sz="1100" dirty="0"/>
          </a:p>
          <a:p>
            <a:pPr lvl="2"/>
            <a:r>
              <a:rPr lang="en-US" dirty="0"/>
              <a:t>Data independence</a:t>
            </a:r>
            <a:endParaRPr lang="en-IN" sz="1100" dirty="0"/>
          </a:p>
          <a:p>
            <a:pPr marL="139700" indent="0">
              <a:buNone/>
            </a:pPr>
            <a:r>
              <a:rPr lang="en-US" dirty="0" smtClean="0"/>
              <a:t> </a:t>
            </a:r>
            <a:endParaRPr lang="en-IN" sz="1050" dirty="0"/>
          </a:p>
        </p:txBody>
      </p:sp>
      <p:sp>
        <p:nvSpPr>
          <p:cNvPr id="203" name="Google Shape;203;p27"/>
          <p:cNvSpPr txBox="1">
            <a:spLocks noGrp="1"/>
          </p:cNvSpPr>
          <p:nvPr>
            <p:ph type="title"/>
          </p:nvPr>
        </p:nvSpPr>
        <p:spPr>
          <a:xfrm>
            <a:off x="596975" y="655216"/>
            <a:ext cx="7950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DATABASE DESIGN</a:t>
            </a:r>
            <a:endParaRPr dirty="0">
              <a:solidFill>
                <a:schemeClr val="accent1"/>
              </a:solidFill>
            </a:endParaRPr>
          </a:p>
        </p:txBody>
      </p:sp>
    </p:spTree>
    <p:extLst>
      <p:ext uri="{BB962C8B-B14F-4D97-AF65-F5344CB8AC3E}">
        <p14:creationId xmlns:p14="http://schemas.microsoft.com/office/powerpoint/2010/main" val="1781854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lvl="2" indent="0">
              <a:spcBef>
                <a:spcPts val="0"/>
              </a:spcBef>
              <a:buClr>
                <a:schemeClr val="accent2"/>
              </a:buClr>
              <a:buNone/>
            </a:pPr>
            <a:r>
              <a:rPr lang="en-US" b="1" dirty="0"/>
              <a:t>Relational Database Management System (RDBMS)</a:t>
            </a:r>
          </a:p>
          <a:p>
            <a:pPr marL="139700" indent="0">
              <a:buNone/>
            </a:pPr>
            <a:endParaRPr lang="en-US" b="1" dirty="0"/>
          </a:p>
          <a:p>
            <a:pPr marL="139700" indent="0">
              <a:buNone/>
            </a:pPr>
            <a:r>
              <a:rPr lang="en-US" dirty="0" smtClean="0"/>
              <a:t>A </a:t>
            </a:r>
            <a:r>
              <a:rPr lang="en-US" dirty="0"/>
              <a:t>relational model represents the database as a collection of relations. Each relation resembles a table of values or file of records. In formal relational model terminology, a row is called a tuple, a column header is called an attribute and the table is called a relation. A relational database consists of a collection of tables, each of which is assigned a unique name. A row in a tale represents a set of related values</a:t>
            </a:r>
            <a:r>
              <a:rPr lang="en-US" dirty="0" smtClean="0"/>
              <a:t>.</a:t>
            </a:r>
          </a:p>
          <a:p>
            <a:pPr marL="139700" indent="0">
              <a:buNone/>
            </a:pPr>
            <a:endParaRPr lang="en-IN" dirty="0"/>
          </a:p>
          <a:p>
            <a:pPr marL="139700" indent="0">
              <a:buNone/>
            </a:pPr>
            <a:r>
              <a:rPr lang="en-US" b="1" dirty="0"/>
              <a:t>Relations, Domains &amp; </a:t>
            </a:r>
            <a:r>
              <a:rPr lang="en-US" b="1" dirty="0" smtClean="0"/>
              <a:t>Attributes</a:t>
            </a:r>
          </a:p>
          <a:p>
            <a:pPr marL="139700" indent="0">
              <a:buNone/>
            </a:pPr>
            <a:endParaRPr lang="en-IN" b="1" dirty="0"/>
          </a:p>
          <a:p>
            <a:pPr marL="139700" indent="0">
              <a:buNone/>
            </a:pPr>
            <a:r>
              <a:rPr lang="en-US" dirty="0"/>
              <a:t>A table is a relation. The rows in a table are called tuples. A tuple is an ordered set of n elements. Columns are referred to as attributes. Relationships have been set between every table in the database. This ensures both Referential and Entity Relationship Integrity. A domain D is a set of atomic values. A common method of specifying a domain is to specify a data type from which the data values forming the domain are drawn. It is also useful to specify a name for the domain to help in interpreting its </a:t>
            </a:r>
            <a:r>
              <a:rPr lang="en-US" dirty="0" smtClean="0"/>
              <a:t>values.</a:t>
            </a:r>
            <a:endParaRPr lang="en-IN" dirty="0"/>
          </a:p>
          <a:p>
            <a:pPr marL="139700" indent="0">
              <a:buNone/>
            </a:pPr>
            <a:r>
              <a:rPr lang="en-US" dirty="0" smtClean="0"/>
              <a:t>Every </a:t>
            </a:r>
            <a:r>
              <a:rPr lang="en-US" dirty="0"/>
              <a:t>value in a relation is atomic, that is not decomposable</a:t>
            </a:r>
            <a:r>
              <a:rPr lang="en-US" dirty="0" smtClean="0"/>
              <a:t>.</a:t>
            </a:r>
          </a:p>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655216"/>
            <a:ext cx="7950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DATABASE DESIGN</a:t>
            </a:r>
            <a:endParaRPr dirty="0">
              <a:solidFill>
                <a:schemeClr val="accent1"/>
              </a:solidFill>
            </a:endParaRPr>
          </a:p>
        </p:txBody>
      </p:sp>
    </p:spTree>
    <p:extLst>
      <p:ext uri="{BB962C8B-B14F-4D97-AF65-F5344CB8AC3E}">
        <p14:creationId xmlns:p14="http://schemas.microsoft.com/office/powerpoint/2010/main" val="37610652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TABLE DESIGN</a:t>
            </a:r>
            <a:endParaRPr dirty="0">
              <a:solidFill>
                <a:schemeClr val="accent1"/>
              </a:solidFill>
            </a:endParaRP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2597" t="8060" r="9939" b="34986"/>
          <a:stretch/>
        </p:blipFill>
        <p:spPr>
          <a:xfrm>
            <a:off x="1187624" y="923730"/>
            <a:ext cx="6552728" cy="3880268"/>
          </a:xfrm>
          <a:prstGeom prst="rect">
            <a:avLst/>
          </a:prstGeom>
        </p:spPr>
      </p:pic>
    </p:spTree>
    <p:extLst>
      <p:ext uri="{BB962C8B-B14F-4D97-AF65-F5344CB8AC3E}">
        <p14:creationId xmlns:p14="http://schemas.microsoft.com/office/powerpoint/2010/main" val="3558045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TABLE DESIGN</a:t>
            </a:r>
            <a:endParaRPr dirty="0">
              <a:solidFill>
                <a:schemeClr val="accent1"/>
              </a:solidFill>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8498" b="37398"/>
          <a:stretch/>
        </p:blipFill>
        <p:spPr>
          <a:xfrm>
            <a:off x="611560" y="771550"/>
            <a:ext cx="7920880" cy="3960440"/>
          </a:xfrm>
          <a:prstGeom prst="rect">
            <a:avLst/>
          </a:prstGeom>
        </p:spPr>
      </p:pic>
    </p:spTree>
    <p:extLst>
      <p:ext uri="{BB962C8B-B14F-4D97-AF65-F5344CB8AC3E}">
        <p14:creationId xmlns:p14="http://schemas.microsoft.com/office/powerpoint/2010/main" val="16760869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TABLE DESIGN</a:t>
            </a:r>
            <a:endParaRPr dirty="0">
              <a:solidFill>
                <a:schemeClr val="accent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9847" b="44672"/>
          <a:stretch/>
        </p:blipFill>
        <p:spPr>
          <a:xfrm>
            <a:off x="323528" y="915566"/>
            <a:ext cx="7992888" cy="3816424"/>
          </a:xfrm>
          <a:prstGeom prst="rect">
            <a:avLst/>
          </a:prstGeom>
        </p:spPr>
      </p:pic>
    </p:spTree>
    <p:extLst>
      <p:ext uri="{BB962C8B-B14F-4D97-AF65-F5344CB8AC3E}">
        <p14:creationId xmlns:p14="http://schemas.microsoft.com/office/powerpoint/2010/main" val="4933579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TABLE DESIGN</a:t>
            </a:r>
            <a:endParaRPr dirty="0">
              <a:solidFill>
                <a:schemeClr val="accent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0262" b="41587"/>
          <a:stretch/>
        </p:blipFill>
        <p:spPr>
          <a:xfrm>
            <a:off x="611560" y="915566"/>
            <a:ext cx="7560840" cy="3816424"/>
          </a:xfrm>
          <a:prstGeom prst="rect">
            <a:avLst/>
          </a:prstGeom>
        </p:spPr>
      </p:pic>
    </p:spTree>
    <p:extLst>
      <p:ext uri="{BB962C8B-B14F-4D97-AF65-F5344CB8AC3E}">
        <p14:creationId xmlns:p14="http://schemas.microsoft.com/office/powerpoint/2010/main" val="493357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body" idx="1"/>
          </p:nvPr>
        </p:nvSpPr>
        <p:spPr>
          <a:xfrm>
            <a:off x="611275" y="1423030"/>
            <a:ext cx="7921500" cy="3161400"/>
          </a:xfrm>
          <a:prstGeom prst="rect">
            <a:avLst/>
          </a:prstGeom>
        </p:spPr>
        <p:txBody>
          <a:bodyPr spcFirstLastPara="1" wrap="square" lIns="91425" tIns="91425" rIns="91425" bIns="91425" anchor="t" anchorCtr="0">
            <a:noAutofit/>
          </a:bodyPr>
          <a:lstStyle/>
          <a:p>
            <a:pPr marL="139700" indent="0">
              <a:buNone/>
            </a:pPr>
            <a:endParaRPr lang="en-IN" dirty="0"/>
          </a:p>
          <a:p>
            <a:pPr marL="139700" indent="0">
              <a:buNone/>
            </a:pPr>
            <a:endParaRPr lang="en-IN" sz="1050" dirty="0"/>
          </a:p>
        </p:txBody>
      </p:sp>
      <p:sp>
        <p:nvSpPr>
          <p:cNvPr id="203" name="Google Shape;203;p27"/>
          <p:cNvSpPr txBox="1">
            <a:spLocks noGrp="1"/>
          </p:cNvSpPr>
          <p:nvPr>
            <p:ph type="title"/>
          </p:nvPr>
        </p:nvSpPr>
        <p:spPr>
          <a:xfrm>
            <a:off x="596975" y="339502"/>
            <a:ext cx="7950000" cy="4320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rPr>
              <a:t>TABLE DESIGN</a:t>
            </a:r>
            <a:endParaRPr dirty="0">
              <a:solidFill>
                <a:schemeClr val="accent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7778" b="42676"/>
          <a:stretch/>
        </p:blipFill>
        <p:spPr>
          <a:xfrm>
            <a:off x="539552" y="915566"/>
            <a:ext cx="7704856" cy="3744416"/>
          </a:xfrm>
          <a:prstGeom prst="rect">
            <a:avLst/>
          </a:prstGeom>
        </p:spPr>
      </p:pic>
    </p:spTree>
    <p:extLst>
      <p:ext uri="{BB962C8B-B14F-4D97-AF65-F5344CB8AC3E}">
        <p14:creationId xmlns:p14="http://schemas.microsoft.com/office/powerpoint/2010/main" val="493357975"/>
      </p:ext>
    </p:extLst>
  </p:cSld>
  <p:clrMapOvr>
    <a:masterClrMapping/>
  </p:clrMapOvr>
</p:sld>
</file>

<file path=ppt/theme/theme1.xml><?xml version="1.0" encoding="utf-8"?>
<a:theme xmlns:a="http://schemas.openxmlformats.org/drawingml/2006/main" name="Final Project Proposal by Slidesgo">
  <a:themeElements>
    <a:clrScheme name="Simple Light">
      <a:dk1>
        <a:srgbClr val="000000"/>
      </a:dk1>
      <a:lt1>
        <a:srgbClr val="FFFFFF"/>
      </a:lt1>
      <a:dk2>
        <a:srgbClr val="FF725E"/>
      </a:dk2>
      <a:lt2>
        <a:srgbClr val="000000"/>
      </a:lt2>
      <a:accent1>
        <a:srgbClr val="FF725E"/>
      </a:accent1>
      <a:accent2>
        <a:srgbClr val="FF725E"/>
      </a:accent2>
      <a:accent3>
        <a:srgbClr val="F6B1A7"/>
      </a:accent3>
      <a:accent4>
        <a:srgbClr val="F6B1A7"/>
      </a:accent4>
      <a:accent5>
        <a:srgbClr val="FF725E"/>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TotalTime>
  <Words>447</Words>
  <Application>Microsoft Office PowerPoint</Application>
  <PresentationFormat>On-screen Show (16:9)</PresentationFormat>
  <Paragraphs>53</Paragraphs>
  <Slides>29</Slides>
  <Notes>29</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Final Project Proposal by Slidesgo</vt:lpstr>
      <vt:lpstr>VETERINARY AND PETS MANAGEMENT SYSTEM</vt:lpstr>
      <vt:lpstr>Abstract</vt:lpstr>
      <vt:lpstr>DATABASE DESIGN</vt:lpstr>
      <vt:lpstr>DATABASE DESIGN</vt:lpstr>
      <vt:lpstr>TABLE DESIGN</vt:lpstr>
      <vt:lpstr>TABLE DESIGN</vt:lpstr>
      <vt:lpstr>TABLE DESIGN</vt:lpstr>
      <vt:lpstr>TABLE DESIGN</vt:lpstr>
      <vt:lpstr>TABLE DESIGN</vt:lpstr>
      <vt:lpstr>TABLE DESIGN</vt:lpstr>
      <vt:lpstr>TABLE DESIGN</vt:lpstr>
      <vt:lpstr>TABLE DESIGN</vt:lpstr>
      <vt:lpstr>TABLE DESIGN</vt:lpstr>
      <vt:lpstr>TABLE DESIGN</vt:lpstr>
      <vt:lpstr>TABLE DESIGN</vt:lpstr>
      <vt:lpstr>      UML DIAGRAMS</vt:lpstr>
      <vt:lpstr>CLASS DIAGRAM</vt:lpstr>
      <vt:lpstr>ACTIVITY DIAGRAM</vt:lpstr>
      <vt:lpstr>COMPONENT DIAGRAM</vt:lpstr>
      <vt:lpstr>DEPLOYEMENT DIAGRAM</vt:lpstr>
      <vt:lpstr>OBJECT DIAGRAM</vt:lpstr>
      <vt:lpstr>SEQUENCE DIAGRAM</vt:lpstr>
      <vt:lpstr>STATE DIAGRAM</vt:lpstr>
      <vt:lpstr>USECASE DIAGRAM</vt:lpstr>
      <vt:lpstr>USECASE DIAGRAM</vt:lpstr>
      <vt:lpstr>      PROTOTYPE USING FIGMA</vt:lpstr>
      <vt:lpstr>.</vt:lpstr>
      <vt:lpstr>.</vt:lpstr>
      <vt:lpstr>.</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VETERINARY AND PETS MANAGEMENT SYSTEM</dc:title>
  <cp:lastModifiedBy>Adarsh</cp:lastModifiedBy>
  <cp:revision>8</cp:revision>
  <dcterms:modified xsi:type="dcterms:W3CDTF">2022-03-01T17:31:39Z</dcterms:modified>
</cp:coreProperties>
</file>